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defTabSz="3133541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1pPr>
    <a:lvl2pPr marL="1566771" indent="-1109597" algn="l" defTabSz="3133541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2pPr>
    <a:lvl3pPr marL="3133541" indent="-2219195" algn="l" defTabSz="3133541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3pPr>
    <a:lvl4pPr marL="4701898" indent="-3330379" algn="l" defTabSz="3133541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4pPr>
    <a:lvl5pPr marL="6268669" indent="-4439977" algn="l" defTabSz="3133541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5pPr>
    <a:lvl6pPr marL="2285866" algn="l" defTabSz="914346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6pPr>
    <a:lvl7pPr marL="2743039" algn="l" defTabSz="914346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7pPr>
    <a:lvl8pPr marL="3200212" algn="l" defTabSz="914346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8pPr>
    <a:lvl9pPr marL="3657385" algn="l" defTabSz="914346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goedek" initials="kd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A18F3E"/>
    <a:srgbClr val="004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925" autoAdjust="0"/>
  </p:normalViewPr>
  <p:slideViewPr>
    <p:cSldViewPr>
      <p:cViewPr>
        <p:scale>
          <a:sx n="33" d="100"/>
          <a:sy n="33" d="100"/>
        </p:scale>
        <p:origin x="150" y="297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289FA-5C8D-47D8-9AF4-5913895D4286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D70C-2E8E-49A7-BA2C-C0D26D39C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6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D70C-2E8E-49A7-BA2C-C0D26D39C4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5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9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158D-6B6E-4D78-93B6-6920100973F3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CC3F-1E9C-4E57-919F-E376A2C7E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1B38-D9A0-43AB-B1CD-20127BEF1F38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FA70-FEAA-44B9-BD3A-08B5307AA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1" y="4221482"/>
            <a:ext cx="35547304" cy="898779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53" y="4221482"/>
            <a:ext cx="105925617" cy="898779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600C-B717-4D7C-9D39-7828C8496CC7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E031-644C-440F-864D-7B6C22A0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4687-38C3-4531-A6E9-6AB865D6205A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9CE4-6753-42B8-8F48-A6E97CD40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6"/>
            <a:ext cx="37307520" cy="7200897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41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483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25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967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09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450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1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934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13D2-FBB1-4B8B-914B-8F8D5039E153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DD1B-1EA8-45BB-B9D7-5F8C73413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4" y="24582123"/>
            <a:ext cx="70736456" cy="69517263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31" y="24582123"/>
            <a:ext cx="70736463" cy="69517263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1E0E-49E0-4EB1-9190-AEA9D3D452E8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B582-4A62-433E-96E7-8A568324C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4" cy="3070857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418" indent="0">
              <a:buNone/>
              <a:defRPr sz="6900" b="1"/>
            </a:lvl2pPr>
            <a:lvl3pPr marL="3134835" indent="0">
              <a:buNone/>
              <a:defRPr sz="6200" b="1"/>
            </a:lvl3pPr>
            <a:lvl4pPr marL="4702255" indent="0">
              <a:buNone/>
              <a:defRPr sz="5500" b="1"/>
            </a:lvl4pPr>
            <a:lvl5pPr marL="6269672" indent="0">
              <a:buNone/>
              <a:defRPr sz="5500" b="1"/>
            </a:lvl5pPr>
            <a:lvl6pPr marL="7837090" indent="0">
              <a:buNone/>
              <a:defRPr sz="5500" b="1"/>
            </a:lvl6pPr>
            <a:lvl7pPr marL="9404508" indent="0">
              <a:buNone/>
              <a:defRPr sz="5500" b="1"/>
            </a:lvl7pPr>
            <a:lvl8pPr marL="10971926" indent="0">
              <a:buNone/>
              <a:defRPr sz="5500" b="1"/>
            </a:lvl8pPr>
            <a:lvl9pPr marL="12539345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4" cy="18966183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30" y="7368543"/>
            <a:ext cx="19400521" cy="3070857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418" indent="0">
              <a:buNone/>
              <a:defRPr sz="6900" b="1"/>
            </a:lvl2pPr>
            <a:lvl3pPr marL="3134835" indent="0">
              <a:buNone/>
              <a:defRPr sz="6200" b="1"/>
            </a:lvl3pPr>
            <a:lvl4pPr marL="4702255" indent="0">
              <a:buNone/>
              <a:defRPr sz="5500" b="1"/>
            </a:lvl4pPr>
            <a:lvl5pPr marL="6269672" indent="0">
              <a:buNone/>
              <a:defRPr sz="5500" b="1"/>
            </a:lvl5pPr>
            <a:lvl6pPr marL="7837090" indent="0">
              <a:buNone/>
              <a:defRPr sz="5500" b="1"/>
            </a:lvl6pPr>
            <a:lvl7pPr marL="9404508" indent="0">
              <a:buNone/>
              <a:defRPr sz="5500" b="1"/>
            </a:lvl7pPr>
            <a:lvl8pPr marL="10971926" indent="0">
              <a:buNone/>
              <a:defRPr sz="5500" b="1"/>
            </a:lvl8pPr>
            <a:lvl9pPr marL="12539345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30" y="10439400"/>
            <a:ext cx="19400521" cy="18966183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9AA2-567D-48F6-8009-8243608F5154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ECC6-D58F-4345-B1DF-D7F522F33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013C-FA7E-4D5F-8D61-C9AF5DBE162E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74F3-3B5E-4B1C-BBE0-3592E8C42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D3E8-711D-4817-B45E-BDB8BE0A7238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4818-5BB0-475F-B3FB-6E5EC34F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0" y="1310640"/>
            <a:ext cx="14439903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1" y="1310643"/>
            <a:ext cx="24536400" cy="28094943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0" y="6888483"/>
            <a:ext cx="14439903" cy="22517103"/>
          </a:xfrm>
        </p:spPr>
        <p:txBody>
          <a:bodyPr/>
          <a:lstStyle>
            <a:lvl1pPr marL="0" indent="0">
              <a:buNone/>
              <a:defRPr sz="4800"/>
            </a:lvl1pPr>
            <a:lvl2pPr marL="1567418" indent="0">
              <a:buNone/>
              <a:defRPr sz="4100"/>
            </a:lvl2pPr>
            <a:lvl3pPr marL="3134835" indent="0">
              <a:buNone/>
              <a:defRPr sz="3400"/>
            </a:lvl3pPr>
            <a:lvl4pPr marL="4702255" indent="0">
              <a:buNone/>
              <a:defRPr sz="3100"/>
            </a:lvl4pPr>
            <a:lvl5pPr marL="6269672" indent="0">
              <a:buNone/>
              <a:defRPr sz="3100"/>
            </a:lvl5pPr>
            <a:lvl6pPr marL="7837090" indent="0">
              <a:buNone/>
              <a:defRPr sz="3100"/>
            </a:lvl6pPr>
            <a:lvl7pPr marL="9404508" indent="0">
              <a:buNone/>
              <a:defRPr sz="3100"/>
            </a:lvl7pPr>
            <a:lvl8pPr marL="10971926" indent="0">
              <a:buNone/>
              <a:defRPr sz="3100"/>
            </a:lvl8pPr>
            <a:lvl9pPr marL="12539345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6447-A170-413D-B320-9948716ECEDA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02A0-9B03-431D-8599-98F4424EF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4" y="23042880"/>
            <a:ext cx="26334720" cy="2720343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4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1000"/>
            </a:lvl1pPr>
            <a:lvl2pPr marL="1567418" indent="0">
              <a:buNone/>
              <a:defRPr sz="9600"/>
            </a:lvl2pPr>
            <a:lvl3pPr marL="3134835" indent="0">
              <a:buNone/>
              <a:defRPr sz="8200"/>
            </a:lvl3pPr>
            <a:lvl4pPr marL="4702255" indent="0">
              <a:buNone/>
              <a:defRPr sz="6900"/>
            </a:lvl4pPr>
            <a:lvl5pPr marL="6269672" indent="0">
              <a:buNone/>
              <a:defRPr sz="6900"/>
            </a:lvl5pPr>
            <a:lvl6pPr marL="7837090" indent="0">
              <a:buNone/>
              <a:defRPr sz="6900"/>
            </a:lvl6pPr>
            <a:lvl7pPr marL="9404508" indent="0">
              <a:buNone/>
              <a:defRPr sz="6900"/>
            </a:lvl7pPr>
            <a:lvl8pPr marL="10971926" indent="0">
              <a:buNone/>
              <a:defRPr sz="6900"/>
            </a:lvl8pPr>
            <a:lvl9pPr marL="12539345" indent="0">
              <a:buNone/>
              <a:defRPr sz="6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4" y="25763223"/>
            <a:ext cx="26334720" cy="3863337"/>
          </a:xfrm>
        </p:spPr>
        <p:txBody>
          <a:bodyPr/>
          <a:lstStyle>
            <a:lvl1pPr marL="0" indent="0">
              <a:buNone/>
              <a:defRPr sz="4800"/>
            </a:lvl1pPr>
            <a:lvl2pPr marL="1567418" indent="0">
              <a:buNone/>
              <a:defRPr sz="4100"/>
            </a:lvl2pPr>
            <a:lvl3pPr marL="3134835" indent="0">
              <a:buNone/>
              <a:defRPr sz="3400"/>
            </a:lvl3pPr>
            <a:lvl4pPr marL="4702255" indent="0">
              <a:buNone/>
              <a:defRPr sz="3100"/>
            </a:lvl4pPr>
            <a:lvl5pPr marL="6269672" indent="0">
              <a:buNone/>
              <a:defRPr sz="3100"/>
            </a:lvl5pPr>
            <a:lvl6pPr marL="7837090" indent="0">
              <a:buNone/>
              <a:defRPr sz="3100"/>
            </a:lvl6pPr>
            <a:lvl7pPr marL="9404508" indent="0">
              <a:buNone/>
              <a:defRPr sz="3100"/>
            </a:lvl7pPr>
            <a:lvl8pPr marL="10971926" indent="0">
              <a:buNone/>
              <a:defRPr sz="3100"/>
            </a:lvl8pPr>
            <a:lvl9pPr marL="12539345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7A0-EBDB-499C-B079-B872E0BCD037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31EA-95DA-4C86-8309-92135ED4E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4989" y="1319213"/>
            <a:ext cx="395012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484" tIns="156742" rIns="313484" bIns="15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4989" y="7681915"/>
            <a:ext cx="39501233" cy="217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484" tIns="156742" rIns="313484" bIns="15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992" y="30510959"/>
            <a:ext cx="10240433" cy="1752600"/>
          </a:xfrm>
          <a:prstGeom prst="rect">
            <a:avLst/>
          </a:prstGeom>
        </p:spPr>
        <p:txBody>
          <a:bodyPr vert="horz" lIns="313484" tIns="156742" rIns="313484" bIns="156742" rtlCol="0" anchor="ctr"/>
          <a:lstStyle>
            <a:lvl1pPr algn="l" defTabSz="3134835" fontAlgn="auto">
              <a:spcBef>
                <a:spcPts val="0"/>
              </a:spcBef>
              <a:spcAft>
                <a:spcPts val="0"/>
              </a:spcAft>
              <a:defRPr sz="4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249E2F-93C5-4F0F-9D68-3A335F34E8E1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589" y="30510959"/>
            <a:ext cx="13898033" cy="1752600"/>
          </a:xfrm>
          <a:prstGeom prst="rect">
            <a:avLst/>
          </a:prstGeom>
        </p:spPr>
        <p:txBody>
          <a:bodyPr vert="horz" lIns="313484" tIns="156742" rIns="313484" bIns="156742" rtlCol="0" anchor="ctr"/>
          <a:lstStyle>
            <a:lvl1pPr algn="ctr" defTabSz="3134835" fontAlgn="auto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792" y="30510959"/>
            <a:ext cx="10240433" cy="1752600"/>
          </a:xfrm>
          <a:prstGeom prst="rect">
            <a:avLst/>
          </a:prstGeom>
        </p:spPr>
        <p:txBody>
          <a:bodyPr vert="horz" lIns="313484" tIns="156742" rIns="313484" bIns="156742" rtlCol="0" anchor="ctr"/>
          <a:lstStyle>
            <a:lvl1pPr algn="r" defTabSz="3134835" fontAlgn="auto">
              <a:spcBef>
                <a:spcPts val="0"/>
              </a:spcBef>
              <a:spcAft>
                <a:spcPts val="0"/>
              </a:spcAft>
              <a:defRPr sz="4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933A6A-8CCD-439B-A34C-FE1C8C4C6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3541" rtl="0" fontAlgn="base">
        <a:spcBef>
          <a:spcPct val="0"/>
        </a:spcBef>
        <a:spcAft>
          <a:spcPct val="0"/>
        </a:spcAft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2pPr>
      <a:lvl3pPr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3pPr>
      <a:lvl4pPr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4pPr>
      <a:lvl5pPr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5pPr>
      <a:lvl6pPr marL="457173"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6pPr>
      <a:lvl7pPr marL="914346"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7pPr>
      <a:lvl8pPr marL="1371520"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8pPr>
      <a:lvl9pPr marL="1828692" algn="ctr" defTabSz="3133541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9pPr>
    </p:titleStyle>
    <p:bodyStyle>
      <a:lvl1pPr marL="1174681" indent="-1174681" algn="l" defTabSz="3133541" rtl="0" fontAlgn="base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200" indent="-979430" algn="l" defTabSz="3133541" rtl="0" fontAlgn="base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7719" indent="-782592" algn="l" defTabSz="3133541" rtl="0" fontAlgn="base">
        <a:spcBef>
          <a:spcPct val="20000"/>
        </a:spcBef>
        <a:spcAft>
          <a:spcPct val="0"/>
        </a:spcAft>
        <a:buFont typeface="Arial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4490" indent="-782592" algn="l" defTabSz="3133541" rtl="0" fontAlgn="base">
        <a:spcBef>
          <a:spcPct val="20000"/>
        </a:spcBef>
        <a:spcAft>
          <a:spcPct val="0"/>
        </a:spcAft>
        <a:buFont typeface="Arial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2848" indent="-782592" algn="l" defTabSz="3133541" rtl="0" fontAlgn="base">
        <a:spcBef>
          <a:spcPct val="20000"/>
        </a:spcBef>
        <a:spcAft>
          <a:spcPct val="0"/>
        </a:spcAft>
        <a:buFont typeface="Arial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799" indent="-783709" algn="l" defTabSz="3134835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217" indent="-783709" algn="l" defTabSz="3134835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636" indent="-783709" algn="l" defTabSz="3134835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054" indent="-783709" algn="l" defTabSz="3134835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418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835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255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672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090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508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926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9345" algn="l" defTabSz="313483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95000"/>
              </a:schemeClr>
            </a:gs>
            <a:gs pos="100000">
              <a:schemeClr val="tx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89112" y="18687476"/>
            <a:ext cx="15498420" cy="12676761"/>
          </a:xfrm>
          <a:prstGeom prst="roundRect">
            <a:avLst>
              <a:gd name="adj" fmla="val 60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174199" y="7086599"/>
            <a:ext cx="10439400" cy="10968187"/>
          </a:xfrm>
          <a:prstGeom prst="roundRect">
            <a:avLst>
              <a:gd name="adj" fmla="val 62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891200" cy="66294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569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6172199" y="1600200"/>
            <a:ext cx="3204209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latin typeface="+mj-lt"/>
              </a:rPr>
              <a:t>Elizabethtown College: Wellness Center </a:t>
            </a:r>
            <a:endParaRPr lang="en-US" sz="9600" b="1" dirty="0" smtClean="0">
              <a:latin typeface="+mj-lt"/>
            </a:endParaRPr>
          </a:p>
          <a:p>
            <a:r>
              <a:rPr lang="en-US" sz="6000" dirty="0" smtClean="0">
                <a:latin typeface="+mj-lt"/>
              </a:rPr>
              <a:t>Team Members: </a:t>
            </a:r>
            <a:r>
              <a:rPr lang="en-US" sz="6000" dirty="0" smtClean="0">
                <a:latin typeface="+mj-lt"/>
              </a:rPr>
              <a:t>Luke Yanek, Andres Hartman, Eric </a:t>
            </a:r>
            <a:r>
              <a:rPr lang="en-US" sz="6000" dirty="0" err="1" smtClean="0">
                <a:latin typeface="+mj-lt"/>
              </a:rPr>
              <a:t>Borkowicz</a:t>
            </a:r>
            <a:r>
              <a:rPr lang="en-US" sz="6000" dirty="0" smtClean="0">
                <a:latin typeface="+mj-lt"/>
              </a:rPr>
              <a:t> </a:t>
            </a:r>
            <a:endParaRPr lang="en-US" sz="6000" dirty="0">
              <a:latin typeface="+mj-lt"/>
            </a:endParaRPr>
          </a:p>
        </p:txBody>
      </p:sp>
      <p:pic>
        <p:nvPicPr>
          <p:cNvPr id="14" name="Picture 13" descr="EF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2400"/>
            <a:ext cx="5231746" cy="63492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2156400"/>
            <a:ext cx="43891200" cy="76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1914" y="32087403"/>
            <a:ext cx="420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The Department of Engineering and Physics        					                         Elizabethtown College </a:t>
            </a:r>
            <a:r>
              <a:rPr lang="en-US" sz="4800" dirty="0" smtClean="0">
                <a:latin typeface="+mj-lt"/>
              </a:rPr>
              <a:t>2014</a:t>
            </a:r>
            <a:endParaRPr lang="en-US" sz="4800" dirty="0">
              <a:latin typeface="+mj-lt"/>
            </a:endParaRPr>
          </a:p>
        </p:txBody>
      </p:sp>
      <p:pic>
        <p:nvPicPr>
          <p:cNvPr id="17" name="Picture 16" descr="Inaugur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39317" y="329278"/>
            <a:ext cx="6019800" cy="6172329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22307551" y="8176765"/>
            <a:ext cx="9067800" cy="487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35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>
            <a:off x="23393400" y="71628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Interior Design</a:t>
            </a:r>
            <a:endParaRPr lang="en-US" sz="72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985201" y="27203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3412385" y="18669001"/>
            <a:ext cx="9809989" cy="10048817"/>
            <a:chOff x="33070800" y="7162800"/>
            <a:chExt cx="9809989" cy="12439208"/>
          </a:xfrm>
        </p:grpSpPr>
        <p:sp>
          <p:nvSpPr>
            <p:cNvPr id="25" name="Rounded Rectangle 24"/>
            <p:cNvSpPr/>
            <p:nvPr/>
          </p:nvSpPr>
          <p:spPr>
            <a:xfrm>
              <a:off x="33070800" y="7162800"/>
              <a:ext cx="9809989" cy="11734798"/>
            </a:xfrm>
            <a:prstGeom prst="roundRect">
              <a:avLst>
                <a:gd name="adj" fmla="val 59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3223201" y="8408848"/>
              <a:ext cx="9220200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135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3" name="TextBox 11"/>
            <p:cNvSpPr txBox="1">
              <a:spLocks noChangeArrowheads="1"/>
            </p:cNvSpPr>
            <p:nvPr/>
          </p:nvSpPr>
          <p:spPr bwMode="auto">
            <a:xfrm>
              <a:off x="33985203" y="7162800"/>
              <a:ext cx="883919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2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Key Design Choices</a:t>
              </a:r>
              <a:endParaRPr lang="en-US" sz="7200" b="1" dirty="0">
                <a:solidFill>
                  <a:schemeClr val="bg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346388" y="8667601"/>
              <a:ext cx="7941985" cy="1093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 smtClean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1 story design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Green Roof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 smtClean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Permeable walkways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 smtClean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Smoothie bar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Variable sized locker rooms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Clear story with overhang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 smtClean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Regulation size </a:t>
              </a:r>
              <a:r>
                <a:rPr lang="en-US" sz="3200" dirty="0" smtClean="0">
                  <a:solidFill>
                    <a:schemeClr val="bg1"/>
                  </a:solidFill>
                </a:rPr>
                <a:t>indoor </a:t>
              </a:r>
              <a:r>
                <a:rPr lang="en-US" sz="3200" dirty="0" smtClean="0">
                  <a:solidFill>
                    <a:schemeClr val="bg1"/>
                  </a:solidFill>
                </a:rPr>
                <a:t>track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North facing double door system</a:t>
              </a:r>
            </a:p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339910" y="7086602"/>
            <a:ext cx="10145820" cy="10968184"/>
            <a:chOff x="32908494" y="14593333"/>
            <a:chExt cx="10145820" cy="10525979"/>
          </a:xfrm>
        </p:grpSpPr>
        <p:sp>
          <p:nvSpPr>
            <p:cNvPr id="99" name="Rounded Rectangle 98"/>
            <p:cNvSpPr/>
            <p:nvPr/>
          </p:nvSpPr>
          <p:spPr>
            <a:xfrm>
              <a:off x="32908494" y="14630399"/>
              <a:ext cx="10145820" cy="10488913"/>
            </a:xfrm>
            <a:prstGeom prst="roundRect">
              <a:avLst>
                <a:gd name="adj" fmla="val 820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flipV="1">
              <a:off x="33234909" y="15595668"/>
              <a:ext cx="9601199" cy="438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135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1" name="TextBox 11"/>
            <p:cNvSpPr txBox="1">
              <a:spLocks noChangeArrowheads="1"/>
            </p:cNvSpPr>
            <p:nvPr/>
          </p:nvSpPr>
          <p:spPr bwMode="auto">
            <a:xfrm>
              <a:off x="33940855" y="14593333"/>
              <a:ext cx="8686798" cy="141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2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Site Design</a:t>
              </a:r>
              <a:endParaRPr lang="en-US" sz="7200" dirty="0">
                <a:solidFill>
                  <a:schemeClr val="bg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451512" y="16237177"/>
              <a:ext cx="9330491" cy="710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South of the Ira R. Herr Soccer Field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Able to support NCAA regulation indoor track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700 students live in the quads, apartments and founders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800 students live in remaining dormitories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wellness center will be very close to half of the campus housing, mainly upper classman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serve as starting point to expand and add more dormitories behind it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Soccer, baseball and softball fields are in close proximity to the facility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698200" y="8667601"/>
            <a:ext cx="8382000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5 functional areas, welcome area and two restrooms.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200 meter indoor track circling 3 full size basketball courts.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20,000 square foot additional program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6 locker rooms with full shower and bathroom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Sports medicine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15,000 Sq. Ft. fitness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Area for counselling and wellness education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9112" y="7086599"/>
            <a:ext cx="10134600" cy="10968187"/>
            <a:chOff x="689112" y="7103702"/>
            <a:chExt cx="10134600" cy="6993298"/>
          </a:xfrm>
        </p:grpSpPr>
        <p:sp>
          <p:nvSpPr>
            <p:cNvPr id="54" name="Rounded Rectangle 53"/>
            <p:cNvSpPr/>
            <p:nvPr/>
          </p:nvSpPr>
          <p:spPr>
            <a:xfrm>
              <a:off x="689112" y="7118084"/>
              <a:ext cx="10134600" cy="6978916"/>
            </a:xfrm>
            <a:prstGeom prst="roundRect">
              <a:avLst>
                <a:gd name="adj" fmla="val 703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14400" y="7771720"/>
              <a:ext cx="9601198" cy="2718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135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1" name="TextBox 11"/>
            <p:cNvSpPr txBox="1">
              <a:spLocks noChangeArrowheads="1"/>
            </p:cNvSpPr>
            <p:nvPr/>
          </p:nvSpPr>
          <p:spPr bwMode="auto">
            <a:xfrm>
              <a:off x="1726547" y="7103702"/>
              <a:ext cx="868679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2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Introduction</a:t>
              </a:r>
              <a:endParaRPr lang="en-US" sz="7200" dirty="0">
                <a:solidFill>
                  <a:schemeClr val="bg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2200" y="9169928"/>
              <a:ext cx="739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.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00381" y="8667601"/>
            <a:ext cx="951521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 experience in and out of classroom.</a:t>
            </a:r>
          </a:p>
          <a:p>
            <a:pPr marL="0" marR="0" lvl="0" indent="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Athletic facilities have fallen below standards.</a:t>
            </a:r>
          </a:p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Campus currently offers medical care,  wellness education, intramurals and group fitness classes</a:t>
            </a:r>
          </a:p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Body shop and Athlete Gym are underequipped for  the large amount of student use</a:t>
            </a:r>
          </a:p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1968 Thompson Gym supported 10 Varsity teams Thompson Gym now supports 22 sports teams</a:t>
            </a:r>
          </a:p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400 athletes share 8 locker rooms</a:t>
            </a:r>
          </a:p>
          <a:p>
            <a:pPr marR="0" lvl="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Embrace student’s interest in physical wellbeing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44" y="18626890"/>
            <a:ext cx="15497175" cy="1269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33412385" y="7145496"/>
            <a:ext cx="9809989" cy="10909290"/>
            <a:chOff x="33070800" y="7162800"/>
            <a:chExt cx="9809989" cy="11734798"/>
          </a:xfrm>
        </p:grpSpPr>
        <p:sp>
          <p:nvSpPr>
            <p:cNvPr id="59" name="Rounded Rectangle 58"/>
            <p:cNvSpPr/>
            <p:nvPr/>
          </p:nvSpPr>
          <p:spPr>
            <a:xfrm>
              <a:off x="33070800" y="7162800"/>
              <a:ext cx="9809989" cy="11734798"/>
            </a:xfrm>
            <a:prstGeom prst="roundRect">
              <a:avLst>
                <a:gd name="adj" fmla="val 59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223201" y="8229600"/>
              <a:ext cx="9220200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135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1" name="TextBox 11"/>
            <p:cNvSpPr txBox="1">
              <a:spLocks noChangeArrowheads="1"/>
            </p:cNvSpPr>
            <p:nvPr/>
          </p:nvSpPr>
          <p:spPr bwMode="auto">
            <a:xfrm>
              <a:off x="33985203" y="7162800"/>
              <a:ext cx="883919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2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LEED Credentials</a:t>
              </a:r>
              <a:endParaRPr lang="en-US" sz="7200" b="1" dirty="0">
                <a:solidFill>
                  <a:schemeClr val="bg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346388" y="8667601"/>
              <a:ext cx="79419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chemeClr val="bg1"/>
                </a:solidFill>
              </a:endParaRPr>
            </a:p>
            <a:p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4318193" y="8675990"/>
            <a:ext cx="7941985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Location is in a </a:t>
            </a:r>
            <a:r>
              <a:rPr lang="en-US" sz="3200" dirty="0" smtClean="0">
                <a:solidFill>
                  <a:schemeClr val="bg1"/>
                </a:solidFill>
              </a:rPr>
              <a:t>highly populated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Minimal initial demolition is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Native plants will be used on green roof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Rainwater management through green roof and permeable walkways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Gray water re-usage in bathroom facilities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Interior materials will have no VOCs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High windows and clear story for natural 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Eligible for LEED accreditation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412385" y="28877799"/>
            <a:ext cx="9753602" cy="2523768"/>
            <a:chOff x="33412385" y="28563929"/>
            <a:chExt cx="9753602" cy="2523768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2385" y="28666609"/>
              <a:ext cx="9753602" cy="2341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4318193" y="28563929"/>
              <a:ext cx="84667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Acknowledgments</a:t>
              </a:r>
              <a:endParaRPr lang="en-US" sz="7200" dirty="0">
                <a:solidFill>
                  <a:schemeClr val="bg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621174" y="29764258"/>
              <a:ext cx="95448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A Special Thanks to: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Dr. Joseph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Wunderlich</a:t>
              </a:r>
              <a:r>
                <a:rPr lang="en-US" sz="2000" dirty="0" smtClean="0">
                  <a:solidFill>
                    <a:schemeClr val="bg1"/>
                  </a:solidFill>
                </a:rPr>
                <a:t>                                                                      Bill Sutton</a:t>
              </a:r>
              <a:endParaRPr lang="en-US" sz="2000" dirty="0">
                <a:solidFill>
                  <a:schemeClr val="bg1"/>
                </a:solidFill>
              </a:endParaRP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Marianne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Calenda</a:t>
              </a:r>
              <a:r>
                <a:rPr lang="en-US" sz="2000" dirty="0">
                  <a:solidFill>
                    <a:schemeClr val="bg1"/>
                  </a:solidFill>
                </a:rPr>
                <a:t>	</a:t>
              </a:r>
              <a:r>
                <a:rPr lang="en-US" sz="2000" dirty="0" smtClean="0">
                  <a:solidFill>
                    <a:schemeClr val="bg1"/>
                  </a:solidFill>
                </a:rPr>
                <a:t>                                                             Coach Schlosser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3783480" y="29690392"/>
              <a:ext cx="9220200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135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</p:grpSp>
      <p:pic>
        <p:nvPicPr>
          <p:cNvPr id="1028" name="Picture 4" descr="E:\Wellness Center\bork floor pl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346" y="18923389"/>
            <a:ext cx="5420268" cy="33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Wellness Center\entrywa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99" y="22077751"/>
            <a:ext cx="8915400" cy="35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Wellness Center\weight roo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25" y="25958297"/>
            <a:ext cx="12907963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Wellness Center\gym pictur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431" y="25422458"/>
            <a:ext cx="13258799" cy="48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Wellness Center\landscap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200" y="18826531"/>
            <a:ext cx="12941087" cy="67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828" l="1457" r="96175">
                        <a14:foregroundMark x1="32969" y1="6897" x2="32969" y2="6897"/>
                        <a14:foregroundMark x1="79053" y1="3448" x2="79053" y2="3448"/>
                        <a14:foregroundMark x1="96357" y1="20936" x2="96357" y2="20936"/>
                        <a14:foregroundMark x1="5282" y1="66502" x2="5282" y2="66502"/>
                        <a14:foregroundMark x1="8925" y1="94828" x2="8925" y2="94828"/>
                        <a14:foregroundMark x1="30055" y1="3448" x2="30055" y2="3448"/>
                        <a14:foregroundMark x1="34608" y1="3448" x2="34608" y2="3448"/>
                        <a14:foregroundMark x1="25865" y1="7389" x2="25865" y2="7389"/>
                        <a14:foregroundMark x1="1457" y1="64778" x2="1457" y2="64778"/>
                        <a14:foregroundMark x1="82514" y1="32512" x2="82514" y2="32512"/>
                        <a14:foregroundMark x1="80874" y1="35714" x2="80874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394" y="798235"/>
            <a:ext cx="6805612" cy="503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323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Elizabethtown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degoedek</dc:creator>
  <cp:lastModifiedBy>Luke</cp:lastModifiedBy>
  <cp:revision>208</cp:revision>
  <dcterms:created xsi:type="dcterms:W3CDTF">2008-04-17T15:23:35Z</dcterms:created>
  <dcterms:modified xsi:type="dcterms:W3CDTF">2014-12-05T00:58:13Z</dcterms:modified>
</cp:coreProperties>
</file>